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0" r:id="rId5"/>
    <p:sldId id="258" r:id="rId6"/>
    <p:sldId id="263" r:id="rId7"/>
    <p:sldId id="259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5778-266C-4C5F-9273-1069926120D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A6672-2CF1-49E3-9BBA-EFC975538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1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6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0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9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loV2J-eK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2125980"/>
            <a:ext cx="7315200" cy="435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Draw your food webs </a:t>
            </a:r>
            <a:r>
              <a:rPr lang="en-US" dirty="0" smtClean="0"/>
              <a:t>on a piece of paper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the predators and prey interact?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happen if the decomposers were removed from the system?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Why is it important for energy to flow through the ecosystem?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Food </a:t>
            </a:r>
            <a:r>
              <a:rPr lang="en-US" dirty="0" smtClean="0">
                <a:solidFill>
                  <a:srgbClr val="1C92BE"/>
                </a:solidFill>
              </a:rPr>
              <a:t>w</a:t>
            </a:r>
            <a:r>
              <a:rPr lang="en-US" dirty="0" smtClean="0">
                <a:solidFill>
                  <a:srgbClr val="1C92BE"/>
                </a:solidFill>
              </a:rPr>
              <a:t>ebs </a:t>
            </a:r>
            <a:r>
              <a:rPr lang="en-US" dirty="0" smtClean="0">
                <a:solidFill>
                  <a:srgbClr val="1C92BE"/>
                </a:solidFill>
              </a:rPr>
              <a:t>Your turn!</a:t>
            </a:r>
            <a:endParaRPr lang="en-US" dirty="0">
              <a:solidFill>
                <a:srgbClr val="1C92BE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D8A335F-80E9-4EF5-88E8-71A3439D5C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38400" y="6266022"/>
            <a:ext cx="4114800" cy="276237"/>
          </a:xfrm>
        </p:spPr>
        <p:txBody>
          <a:bodyPr/>
          <a:lstStyle/>
          <a:p>
            <a:r>
              <a:rPr lang="en-US" dirty="0"/>
              <a:t>Living Systems, 1.2: The Earth System</a:t>
            </a:r>
          </a:p>
          <a:p>
            <a:r>
              <a:rPr lang="en-US" dirty="0"/>
              <a:t>Step 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243446"/>
            <a:ext cx="685800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69" t="22182" r="35536" b="11394"/>
          <a:stretch/>
        </p:blipFill>
        <p:spPr>
          <a:xfrm>
            <a:off x="2991394" y="13955"/>
            <a:ext cx="5460275" cy="68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Watch This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video helps explain the difference between a food chain and a food web.</a:t>
            </a:r>
          </a:p>
          <a:p>
            <a:r>
              <a:rPr lang="en-US" dirty="0" smtClean="0"/>
              <a:t>Food chains and food webs are both systems</a:t>
            </a:r>
          </a:p>
          <a:p>
            <a:r>
              <a:rPr lang="en-US" dirty="0" smtClean="0"/>
              <a:t>Please watch it as many times as you need as it will help you in the activities.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www.youtube.com/watch?v=FFloV2J-eKI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4057312"/>
            <a:ext cx="7315200" cy="21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path that food takes from one organism to another organism is called a </a:t>
            </a:r>
            <a:r>
              <a:rPr lang="en-US" b="1" dirty="0">
                <a:solidFill>
                  <a:srgbClr val="00B0F0"/>
                </a:solidFill>
              </a:rPr>
              <a:t>food chain</a:t>
            </a:r>
            <a:r>
              <a:rPr lang="en-US" dirty="0"/>
              <a:t>. The direction the arrows point show the direction that food (matter and energy) moves through a food chain.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Food Chains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D8A335F-80E9-4EF5-88E8-71A3439D5C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38400" y="6266022"/>
            <a:ext cx="4114800" cy="276237"/>
          </a:xfrm>
        </p:spPr>
        <p:txBody>
          <a:bodyPr/>
          <a:lstStyle/>
          <a:p>
            <a:r>
              <a:rPr lang="en-US" dirty="0"/>
              <a:t>Living Systems, 1.2: The Earth System</a:t>
            </a:r>
          </a:p>
          <a:p>
            <a:r>
              <a:rPr lang="en-US" dirty="0"/>
              <a:t>Step 12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1" y="1447800"/>
            <a:ext cx="1756985" cy="2401810"/>
            <a:chOff x="838200" y="1199630"/>
            <a:chExt cx="2074588" cy="2653655"/>
          </a:xfrm>
        </p:grpSpPr>
        <p:sp>
          <p:nvSpPr>
            <p:cNvPr id="9" name="Rectangle 8"/>
            <p:cNvSpPr/>
            <p:nvPr/>
          </p:nvSpPr>
          <p:spPr>
            <a:xfrm>
              <a:off x="983675" y="3445226"/>
              <a:ext cx="1929113" cy="408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/>
                </a:rPr>
                <a:t>Grama Grass</a:t>
              </a:r>
              <a:endParaRPr lang="en-US" dirty="0"/>
            </a:p>
          </p:txBody>
        </p:sp>
        <p:pic>
          <p:nvPicPr>
            <p:cNvPr id="10" name="Picture 2" descr="\\10.10.10.51\DigiMedia\Spider 2\08_Common Folder\Revathi.B\Living System\IWB_FoodChain1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838200" y="1199630"/>
              <a:ext cx="1990960" cy="225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334009" y="1900535"/>
            <a:ext cx="1544107" cy="1936231"/>
            <a:chOff x="3609110" y="1880699"/>
            <a:chExt cx="1544107" cy="1936231"/>
          </a:xfrm>
        </p:grpSpPr>
        <p:sp>
          <p:nvSpPr>
            <p:cNvPr id="12" name="Rectangle 11"/>
            <p:cNvSpPr/>
            <p:nvPr/>
          </p:nvSpPr>
          <p:spPr>
            <a:xfrm>
              <a:off x="3609110" y="3447598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/>
                </a:rPr>
                <a:t>Chipmunk</a:t>
              </a:r>
              <a:endParaRPr lang="en-US" dirty="0"/>
            </a:p>
          </p:txBody>
        </p:sp>
        <p:pic>
          <p:nvPicPr>
            <p:cNvPr id="13" name="Picture 2" descr="\\10.10.30.71\SharedServer\Pradeepa\00-GK-G5_Assests_Dont Delete\G4 Assets\G4 Environ Assets\EN_EPS\IWB_Chipmunk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19810261">
              <a:off x="3679434" y="1880699"/>
              <a:ext cx="1473783" cy="150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7527491" y="1536734"/>
            <a:ext cx="2757948" cy="2317267"/>
            <a:chOff x="5953536" y="1490363"/>
            <a:chExt cx="2757948" cy="2317267"/>
          </a:xfrm>
        </p:grpSpPr>
        <p:sp>
          <p:nvSpPr>
            <p:cNvPr id="15" name="Rectangle 14"/>
            <p:cNvSpPr/>
            <p:nvPr/>
          </p:nvSpPr>
          <p:spPr>
            <a:xfrm>
              <a:off x="6464303" y="3438298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/>
                </a:rPr>
                <a:t>Hawk</a:t>
              </a:r>
              <a:endParaRPr lang="en-US" dirty="0"/>
            </a:p>
          </p:txBody>
        </p:sp>
        <p:pic>
          <p:nvPicPr>
            <p:cNvPr id="16" name="Picture 15" descr="\\10.10.10.51\DigiMedia\Spider 2\08_Common Folder\Revathi.B\Living System\IWB_FoodChain2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953536" y="1490363"/>
              <a:ext cx="2757948" cy="1839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7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82" t="21819" r="36556" b="10306"/>
          <a:stretch/>
        </p:blipFill>
        <p:spPr>
          <a:xfrm>
            <a:off x="3108960" y="0"/>
            <a:ext cx="5368834" cy="72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Food Chain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461" y="2127795"/>
            <a:ext cx="5267579" cy="444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640" y="2050869"/>
            <a:ext cx="9585960" cy="4426131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Record your food </a:t>
            </a:r>
            <a:r>
              <a:rPr lang="en-US" dirty="0" smtClean="0"/>
              <a:t>chain </a:t>
            </a:r>
            <a:r>
              <a:rPr lang="en-US" dirty="0" smtClean="0"/>
              <a:t>on a piece of paper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arrows to show how the energy moves from organisms that are eaten to organisms that eat them.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Label the organisms as producers or consumers.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Write a few sentences to describe how the Sun's energy is used by producers and is transferred through a food chain.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92BE"/>
                </a:solidFill>
              </a:rPr>
              <a:t>Lets Build a Food Chain</a:t>
            </a:r>
            <a:endParaRPr lang="en-US" dirty="0">
              <a:solidFill>
                <a:srgbClr val="1C92BE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D8A335F-80E9-4EF5-88E8-71A3439D5C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38400" y="6266022"/>
            <a:ext cx="4114800" cy="276237"/>
          </a:xfrm>
        </p:spPr>
        <p:txBody>
          <a:bodyPr/>
          <a:lstStyle/>
          <a:p>
            <a:r>
              <a:rPr lang="en-US" dirty="0"/>
              <a:t>Living Systems, 1.2: The Earth System</a:t>
            </a:r>
          </a:p>
          <a:p>
            <a:r>
              <a:rPr lang="en-US" dirty="0"/>
              <a:t>Step 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40477"/>
            <a:ext cx="685800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1305359"/>
            <a:ext cx="7315200" cy="5247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model that shows all the feeding relationships in an ecosystem is called a </a:t>
            </a:r>
            <a:r>
              <a:rPr lang="en-US" b="1" dirty="0">
                <a:solidFill>
                  <a:srgbClr val="00B0F0"/>
                </a:solidFill>
              </a:rPr>
              <a:t>food web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186" y="771958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92BE"/>
                </a:solidFill>
              </a:rPr>
              <a:t>Food Webs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D8A335F-80E9-4EF5-88E8-71A3439D5C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38400" y="6266022"/>
            <a:ext cx="4114800" cy="276237"/>
          </a:xfrm>
        </p:spPr>
        <p:txBody>
          <a:bodyPr/>
          <a:lstStyle/>
          <a:p>
            <a:r>
              <a:rPr lang="en-US" dirty="0"/>
              <a:t>Living Systems, 1.2: The Earth System</a:t>
            </a:r>
          </a:p>
          <a:p>
            <a:r>
              <a:rPr lang="en-US" dirty="0"/>
              <a:t>Step 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355037" y="4565551"/>
            <a:ext cx="1533259" cy="1243701"/>
            <a:chOff x="821055" y="4533900"/>
            <a:chExt cx="1676400" cy="1371600"/>
          </a:xfrm>
        </p:grpSpPr>
        <p:sp>
          <p:nvSpPr>
            <p:cNvPr id="21" name="Oval 20"/>
            <p:cNvSpPr/>
            <p:nvPr/>
          </p:nvSpPr>
          <p:spPr>
            <a:xfrm>
              <a:off x="821055" y="4533900"/>
              <a:ext cx="1676400" cy="1371600"/>
            </a:xfrm>
            <a:prstGeom prst="ellipse">
              <a:avLst/>
            </a:prstGeom>
            <a:solidFill>
              <a:srgbClr val="F7C99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15195" y="4587373"/>
              <a:ext cx="1264012" cy="118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6527800" y="4535425"/>
            <a:ext cx="1549400" cy="1273827"/>
            <a:chOff x="5003800" y="4535424"/>
            <a:chExt cx="1676400" cy="1371600"/>
          </a:xfrm>
        </p:grpSpPr>
        <p:sp>
          <p:nvSpPr>
            <p:cNvPr id="24" name="Oval 23"/>
            <p:cNvSpPr/>
            <p:nvPr/>
          </p:nvSpPr>
          <p:spPr>
            <a:xfrm>
              <a:off x="5003800" y="4535424"/>
              <a:ext cx="1676400" cy="1371600"/>
            </a:xfrm>
            <a:prstGeom prst="ellipse">
              <a:avLst/>
            </a:prstGeom>
            <a:solidFill>
              <a:srgbClr val="F7C99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331591" y="4624317"/>
              <a:ext cx="1047321" cy="1184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596958" y="4565550"/>
            <a:ext cx="1527428" cy="1269882"/>
            <a:chOff x="7083172" y="4539369"/>
            <a:chExt cx="1676400" cy="1371600"/>
          </a:xfrm>
        </p:grpSpPr>
        <p:sp>
          <p:nvSpPr>
            <p:cNvPr id="27" name="Oval 26"/>
            <p:cNvSpPr/>
            <p:nvPr/>
          </p:nvSpPr>
          <p:spPr>
            <a:xfrm>
              <a:off x="7083172" y="4539369"/>
              <a:ext cx="1676400" cy="1371600"/>
            </a:xfrm>
            <a:prstGeom prst="ellipse">
              <a:avLst/>
            </a:prstGeom>
            <a:solidFill>
              <a:srgbClr val="F7C99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" descr="C:\Users\rb1807\AppData\Local\Temp\com.promethean.activinspire.1\LS_NG_1.1\64926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310180" y="4643312"/>
              <a:ext cx="1055765" cy="110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418267" y="4565551"/>
            <a:ext cx="1556410" cy="1271029"/>
            <a:chOff x="2917418" y="4538222"/>
            <a:chExt cx="1676400" cy="1371600"/>
          </a:xfrm>
        </p:grpSpPr>
        <p:sp>
          <p:nvSpPr>
            <p:cNvPr id="30" name="Oval 29"/>
            <p:cNvSpPr/>
            <p:nvPr/>
          </p:nvSpPr>
          <p:spPr>
            <a:xfrm>
              <a:off x="2917418" y="4538222"/>
              <a:ext cx="1676400" cy="1371600"/>
            </a:xfrm>
            <a:prstGeom prst="ellipse">
              <a:avLst/>
            </a:prstGeom>
            <a:solidFill>
              <a:srgbClr val="F7C99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" descr="\\10.10.30.71\SharedServer\Pradeepa\00-GK-G5_Assests_Dont Delete\G4 Assets\G4 Environ Assets\EN_EPS\IWB_Chipmunk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 rot="1985995" flipH="1">
              <a:off x="2995090" y="4557699"/>
              <a:ext cx="1265898" cy="129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5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78 L 0.63368 -0.18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47361 -0.164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0.00116 L -0.34809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1268 -0.2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Food Web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469" y="2153920"/>
            <a:ext cx="4439716" cy="44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921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</TotalTime>
  <Words>266</Words>
  <Application>Microsoft Office PowerPoint</Application>
  <PresentationFormat>Widescreen</PresentationFormat>
  <Paragraphs>41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Berlin</vt:lpstr>
      <vt:lpstr>5th Grade Materials</vt:lpstr>
      <vt:lpstr>PowerPoint Presentation</vt:lpstr>
      <vt:lpstr>Please Watch This Video</vt:lpstr>
      <vt:lpstr>Food Chains</vt:lpstr>
      <vt:lpstr>PowerPoint Presentation</vt:lpstr>
      <vt:lpstr>Example Food Chain</vt:lpstr>
      <vt:lpstr>Lets Build a Food Chain</vt:lpstr>
      <vt:lpstr>Food Webs</vt:lpstr>
      <vt:lpstr>Example Food Web</vt:lpstr>
      <vt:lpstr>Food webs Your turn!</vt:lpstr>
    </vt:vector>
  </TitlesOfParts>
  <Company>Syracuse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Materials</dc:title>
  <dc:creator>Bochner, Jesse</dc:creator>
  <cp:lastModifiedBy>Bochner, Jesse</cp:lastModifiedBy>
  <cp:revision>6</cp:revision>
  <dcterms:created xsi:type="dcterms:W3CDTF">2020-03-18T19:59:57Z</dcterms:created>
  <dcterms:modified xsi:type="dcterms:W3CDTF">2020-03-18T20:31:23Z</dcterms:modified>
</cp:coreProperties>
</file>